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0"/>
  </p:notesMasterIdLst>
  <p:sldIdLst>
    <p:sldId id="256" r:id="rId2"/>
    <p:sldId id="322" r:id="rId3"/>
    <p:sldId id="324" r:id="rId4"/>
    <p:sldId id="325" r:id="rId5"/>
    <p:sldId id="326" r:id="rId6"/>
    <p:sldId id="257" r:id="rId7"/>
    <p:sldId id="258" r:id="rId8"/>
    <p:sldId id="259" r:id="rId9"/>
    <p:sldId id="260" r:id="rId10"/>
    <p:sldId id="261" r:id="rId11"/>
    <p:sldId id="262" r:id="rId12"/>
    <p:sldId id="281" r:id="rId13"/>
    <p:sldId id="275" r:id="rId14"/>
    <p:sldId id="283" r:id="rId15"/>
    <p:sldId id="276" r:id="rId16"/>
    <p:sldId id="284" r:id="rId17"/>
    <p:sldId id="329" r:id="rId18"/>
    <p:sldId id="285" r:id="rId19"/>
    <p:sldId id="330" r:id="rId20"/>
    <p:sldId id="331" r:id="rId21"/>
    <p:sldId id="332" r:id="rId22"/>
    <p:sldId id="333" r:id="rId23"/>
    <p:sldId id="334" r:id="rId24"/>
    <p:sldId id="335" r:id="rId25"/>
    <p:sldId id="336" r:id="rId26"/>
    <p:sldId id="287" r:id="rId27"/>
    <p:sldId id="337" r:id="rId28"/>
    <p:sldId id="338" r:id="rId29"/>
    <p:sldId id="339" r:id="rId30"/>
    <p:sldId id="327" r:id="rId31"/>
    <p:sldId id="288" r:id="rId32"/>
    <p:sldId id="289" r:id="rId33"/>
    <p:sldId id="290" r:id="rId34"/>
    <p:sldId id="291" r:id="rId35"/>
    <p:sldId id="320" r:id="rId36"/>
    <p:sldId id="328" r:id="rId37"/>
    <p:sldId id="292" r:id="rId38"/>
    <p:sldId id="304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7" d="100"/>
          <a:sy n="77" d="100"/>
        </p:scale>
        <p:origin x="835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7C1FC4-CEAB-41F8-A139-C43FB0609577}" type="datetimeFigureOut">
              <a:rPr lang="en-IN" smtClean="0"/>
              <a:t>30-12-2025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B819A8-367E-41E0-8498-408C5708D1D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182062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32" name="Google Shape;432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38" name="Google Shape;438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44" name="Google Shape;444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50" name="Google Shape;450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56" name="Google Shape;456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98" name="Google Shape;498;p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76" name="Google Shape;576;p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82" name="Google Shape;582;p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88" name="Google Shape;588;p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69A79A-B395-3B91-C0BE-EA31FB6B26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ECAE20-8AE0-00FE-8182-C507615DE7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77E2D3-4DB0-EDF2-9156-4DEBCB5F7C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E069E-E489-491D-922D-EFAEF10C1B88}" type="datetimeFigureOut">
              <a:rPr lang="en-IN" smtClean="0"/>
              <a:t>30-12-2025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DF5460-D3E9-C231-E02E-94D4B08EF6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86ABD0-AD74-A3D1-1801-AE4D115FD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E81F0-1921-44EB-AD6A-2E3D7F7940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273086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F29516-0A41-962D-A6E6-30ACABB69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7AD4AF6-89E0-F8C3-7327-B862E4E29B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7EDB15-0999-251E-E534-6FAABD7C9B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E069E-E489-491D-922D-EFAEF10C1B88}" type="datetimeFigureOut">
              <a:rPr lang="en-IN" smtClean="0"/>
              <a:t>30-12-2025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221C0D-18AA-4C41-BE4F-A91953BF56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8AE435-5D65-2E66-2A14-829843CAFA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E81F0-1921-44EB-AD6A-2E3D7F7940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394755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565E04D-58A0-B376-1D4F-069A1EAFBE7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71697C9-095E-86BC-A706-46AD8E0B20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06855F-E8BB-B142-7183-AA06E1A823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E069E-E489-491D-922D-EFAEF10C1B88}" type="datetimeFigureOut">
              <a:rPr lang="en-IN" smtClean="0"/>
              <a:t>30-12-2025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1B5F20-0D0E-ED45-BD73-44F98755E9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4BF798-F7AC-DAF0-8E55-3704EADB22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E81F0-1921-44EB-AD6A-2E3D7F7940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809939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039C36-DF78-D50E-CD59-388AAF5CAE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3C4532-AF62-44E5-2506-9B290441D0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8ACFAC-7FE8-33AE-2428-E69590F0C7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E069E-E489-491D-922D-EFAEF10C1B88}" type="datetimeFigureOut">
              <a:rPr lang="en-IN" smtClean="0"/>
              <a:t>30-12-2025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9D7D0C-933F-D77E-B877-D6C3E6609D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4669A3-97A9-42BA-EC15-E45EA8473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E81F0-1921-44EB-AD6A-2E3D7F7940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402641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B3F0E7-78C2-A4C6-E82E-A067FF0193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E6DBDB-3EA4-BF98-F82F-004130F6FD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58540A-4AB8-68AE-42FF-D9958B1949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E069E-E489-491D-922D-EFAEF10C1B88}" type="datetimeFigureOut">
              <a:rPr lang="en-IN" smtClean="0"/>
              <a:t>30-12-2025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C97D9C-FA53-D3A1-2421-16E9E1AE47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1B6952-46E2-B06E-E86F-2B15AE0F1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E81F0-1921-44EB-AD6A-2E3D7F7940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29377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929BB9-EEEE-42D3-B843-10621D3A6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98C017-AE5F-FB4A-154D-826C532BD3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17576E-9AAC-950E-1EA9-FE8154352E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AFD713-485F-62C4-CDA2-3F6DE3E1FD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E069E-E489-491D-922D-EFAEF10C1B88}" type="datetimeFigureOut">
              <a:rPr lang="en-IN" smtClean="0"/>
              <a:t>30-12-2025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2A96B3-0711-0126-5ADE-1D86CBB6A9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7ADD1D-8804-3546-CD04-98C135D57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E81F0-1921-44EB-AD6A-2E3D7F7940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622561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6F851D-4CDE-88FC-28C4-B57FF4DEEA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0E4C3A-5AE3-4EAF-87CA-B64EEFC3BA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986A66-F941-6B16-A568-9D0CD6841E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8A53E6F-DCA5-0DCA-610F-B288DD605B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FF99E66-603C-4A0D-3D61-88F69F368D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FB066FE-8E8D-0205-479C-EC85B59244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E069E-E489-491D-922D-EFAEF10C1B88}" type="datetimeFigureOut">
              <a:rPr lang="en-IN" smtClean="0"/>
              <a:t>30-12-2025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104B229-0D71-B571-65BD-41C4519925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73FE7A4-9337-12EC-6546-21C77E3417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E81F0-1921-44EB-AD6A-2E3D7F7940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459219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34C5E-2255-158C-93D4-79CF5F8664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76D839-102C-82F6-51E0-42D4BA73F0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E069E-E489-491D-922D-EFAEF10C1B88}" type="datetimeFigureOut">
              <a:rPr lang="en-IN" smtClean="0"/>
              <a:t>30-12-2025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36EEF4-59F9-6C8E-6EC1-2337927AFD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A7FBA4-72A9-06D1-869F-B0A3D62D8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E81F0-1921-44EB-AD6A-2E3D7F7940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764775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2549610-4FB7-23FE-55DF-CA0281565E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E069E-E489-491D-922D-EFAEF10C1B88}" type="datetimeFigureOut">
              <a:rPr lang="en-IN" smtClean="0"/>
              <a:t>30-12-2025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3F00F9B-4ADA-69ED-564E-5BA10754C0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6E97DB-F5C7-3D4C-226D-86F888A98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E81F0-1921-44EB-AD6A-2E3D7F7940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113912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E902A-2DD0-1FD9-14F5-AEEF5D4BA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FDA74E-347A-FFE0-4D13-687F1500EE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1283F8-22F8-9310-3900-0461062B45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562C29-E41D-6DE9-2595-135BB2B1F6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E069E-E489-491D-922D-EFAEF10C1B88}" type="datetimeFigureOut">
              <a:rPr lang="en-IN" smtClean="0"/>
              <a:t>30-12-2025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1F5E17-F691-D2C1-3D28-33B4A7E7B4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784083-D8DC-7623-30FA-6A074B666E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E81F0-1921-44EB-AD6A-2E3D7F7940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932971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90FC8-661C-2011-9DCD-D9691857BD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7D82DA0-25FB-A5D0-7F3B-B4B9D25F56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5B754C-07A3-E448-1B5B-D03C13B645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EF2FEE-2858-C5F9-A20B-FB80132702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E069E-E489-491D-922D-EFAEF10C1B88}" type="datetimeFigureOut">
              <a:rPr lang="en-IN" smtClean="0"/>
              <a:t>30-12-2025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BEEF5F-0496-CEC0-170E-E0BAEB5FD2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6DAA3B-3DC4-E016-5BA2-56C22A9B3C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E81F0-1921-44EB-AD6A-2E3D7F7940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253166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9AE5891-9702-E0FE-089D-BD5CEB6DC8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6772D7-2006-E841-90A1-91694C6607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FF7D1C-4C3C-E7E7-3C84-A7CD733F00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8E069E-E489-491D-922D-EFAEF10C1B88}" type="datetimeFigureOut">
              <a:rPr lang="en-IN" smtClean="0"/>
              <a:t>30-12-2025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D6BDF8-9958-CD1A-FEAF-D600D64B66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75B107-1126-A681-D847-6AAD16D970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CE81F0-1921-44EB-AD6A-2E3D7F7940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694768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4DE14-4E83-FAB7-3E01-2CC57153E84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PEECT413</a:t>
            </a:r>
            <a:br>
              <a:rPr lang="en-IN" dirty="0"/>
            </a:br>
            <a:r>
              <a:rPr lang="en-IN" dirty="0"/>
              <a:t>MACHINE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07D795-C54E-7A94-E6BA-A3D6608B207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19642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D45B996-6149-217F-8D1A-0B7EB5E7ED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517" y="127651"/>
            <a:ext cx="10792396" cy="5962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5263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869208-B7FB-D2E0-2C62-2DECA5EC24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98" y="169091"/>
            <a:ext cx="11498713" cy="5923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0913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ntroduction to machine learning">
            <a:extLst>
              <a:ext uri="{FF2B5EF4-FFF2-40B4-BE49-F238E27FC236}">
                <a16:creationId xmlns:a16="http://schemas.microsoft.com/office/drawing/2014/main" id="{A30B424F-A01B-1854-DC34-93C213C27C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04913"/>
            <a:ext cx="12192000" cy="4446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03977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74719E-8F3A-4A20-60D1-381F4841B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What Is Machine Learning?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8CCB58-951E-83B3-7777-23DD2EEE16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780643" cy="4351338"/>
          </a:xfrm>
        </p:spPr>
        <p:txBody>
          <a:bodyPr/>
          <a:lstStyle/>
          <a:p>
            <a:r>
              <a:rPr lang="en-US" b="1" dirty="0"/>
              <a:t>Machine Learning is the science (and art) of programming computers so they can </a:t>
            </a:r>
            <a:r>
              <a:rPr lang="en-IN" b="1" dirty="0"/>
              <a:t>learn from data.</a:t>
            </a:r>
          </a:p>
          <a:p>
            <a:r>
              <a:rPr lang="en-US" dirty="0"/>
              <a:t>There are so many different types of Machine Learning systems that it is useful to classify them in broad categories</a:t>
            </a:r>
          </a:p>
          <a:p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36902992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B6E7A4-8189-0C7B-C948-DEFE88FA6A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113" y="365126"/>
            <a:ext cx="11449878" cy="718240"/>
          </a:xfrm>
        </p:spPr>
        <p:txBody>
          <a:bodyPr>
            <a:normAutofit/>
          </a:bodyPr>
          <a:lstStyle/>
          <a:p>
            <a:r>
              <a:rPr lang="en-US" sz="4000" b="1" dirty="0"/>
              <a:t>Typical workflow of a machine learning project as a loop</a:t>
            </a:r>
            <a:endParaRPr lang="en-IN" sz="40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7417F8C-2E34-921F-CCFA-49D9E578628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389" y="1398237"/>
            <a:ext cx="5586412" cy="3151199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6D56DE-D9AD-AF5E-9EA2-B765D879EF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510748"/>
            <a:ext cx="5744817" cy="5108713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000" b="1" dirty="0"/>
              <a:t>Study the problem</a:t>
            </a:r>
            <a:r>
              <a:rPr lang="en-US" sz="2000" dirty="0"/>
              <a:t>: Understand the task, data sources, and what you want to predict.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Use that understanding to collect and prepare “</a:t>
            </a:r>
            <a:r>
              <a:rPr lang="en-US" sz="2000" b="1" dirty="0"/>
              <a:t>Data</a:t>
            </a:r>
            <a:r>
              <a:rPr lang="en-US" sz="2000" dirty="0"/>
              <a:t>”, which is then fed into “</a:t>
            </a:r>
            <a:r>
              <a:rPr lang="en-US" sz="2000" b="1" dirty="0"/>
              <a:t>Train ML algorithm</a:t>
            </a:r>
            <a:r>
              <a:rPr lang="en-US" sz="2000" dirty="0"/>
              <a:t>” to build/train a model.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After training, “</a:t>
            </a:r>
            <a:r>
              <a:rPr lang="en-US" sz="2000" b="1" dirty="0"/>
              <a:t>Evaluate solution</a:t>
            </a:r>
            <a:r>
              <a:rPr lang="en-US" sz="2000" dirty="0"/>
              <a:t>”: if performance is good, “</a:t>
            </a:r>
            <a:r>
              <a:rPr lang="en-US" sz="2000" b="1" dirty="0"/>
              <a:t>Launch!</a:t>
            </a:r>
            <a:r>
              <a:rPr lang="en-US" sz="2000" dirty="0"/>
              <a:t>” the model into production.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If performance is poor, you go to “</a:t>
            </a:r>
            <a:r>
              <a:rPr lang="en-US" sz="2000" b="1" dirty="0"/>
              <a:t>Analyze errors</a:t>
            </a:r>
            <a:r>
              <a:rPr lang="en-US" sz="2000" dirty="0"/>
              <a:t>” to see where the model fails, then loop back to “</a:t>
            </a:r>
            <a:r>
              <a:rPr lang="en-US" sz="2000" b="1" dirty="0"/>
              <a:t>Study the problem</a:t>
            </a:r>
            <a:r>
              <a:rPr lang="en-US" sz="2000" dirty="0"/>
              <a:t>” to refine data, features, or algorithm and repeat the cycle.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31543051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C5576-103D-5797-078A-10E816BC4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Machine Learning Systems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EB59F0-3794-3875-F8CC-6769DB1571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651435" cy="4351338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b="1" dirty="0"/>
              <a:t>Supervised, unsupervised, </a:t>
            </a:r>
            <a:r>
              <a:rPr lang="en-IN" sz="2400" b="1" dirty="0"/>
              <a:t>semi-supervised, and Reinforcement Learning</a:t>
            </a:r>
          </a:p>
          <a:p>
            <a:pPr lvl="1"/>
            <a:r>
              <a:rPr lang="en-US" sz="2000" dirty="0"/>
              <a:t>Whether or not they are trained with human supervision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/>
              <a:t>Online versus batch </a:t>
            </a:r>
            <a:r>
              <a:rPr lang="en-IN" sz="2400" b="1" dirty="0"/>
              <a:t>learning</a:t>
            </a:r>
          </a:p>
          <a:p>
            <a:pPr lvl="1"/>
            <a:r>
              <a:rPr lang="en-US" sz="2000" dirty="0"/>
              <a:t>Whether or not they can learn incrementally on the fly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/>
              <a:t>Instance-based versus model-based learning</a:t>
            </a:r>
          </a:p>
          <a:p>
            <a:pPr lvl="1"/>
            <a:r>
              <a:rPr lang="en-US" sz="2000" dirty="0"/>
              <a:t>Whether they work by simply comparing new data points to known data points, or instead by detecting patterns in the training data and building a predictive model, much like scientists do 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400" b="1" dirty="0"/>
              <a:t>Hybrid models</a:t>
            </a:r>
          </a:p>
          <a:p>
            <a:pPr marL="457200" indent="-457200">
              <a:buFont typeface="+mj-lt"/>
              <a:buAutoNum type="arabicPeriod"/>
            </a:pPr>
            <a:endParaRPr lang="en-IN" sz="2400" b="1" dirty="0"/>
          </a:p>
        </p:txBody>
      </p:sp>
    </p:spTree>
    <p:extLst>
      <p:ext uri="{BB962C8B-B14F-4D97-AF65-F5344CB8AC3E}">
        <p14:creationId xmlns:p14="http://schemas.microsoft.com/office/powerpoint/2010/main" val="21485236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F69B82-B572-8CC0-8F9A-9056FD4A3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Supervised/Unsupervised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451B17-A06E-8AFC-9232-A41B6FBAC4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Machine Learning systems can be classified according to the amount and type of supervision they get during training. There are four major categories: </a:t>
            </a:r>
          </a:p>
          <a:p>
            <a:r>
              <a:rPr lang="en-US" dirty="0"/>
              <a:t>Supervised learning</a:t>
            </a:r>
          </a:p>
          <a:p>
            <a:r>
              <a:rPr lang="en-US" dirty="0"/>
              <a:t>Unsupervised learning</a:t>
            </a:r>
          </a:p>
          <a:p>
            <a:r>
              <a:rPr lang="en-US" dirty="0" err="1"/>
              <a:t>Semisupervised</a:t>
            </a:r>
            <a:r>
              <a:rPr lang="en-US" dirty="0"/>
              <a:t> learning</a:t>
            </a:r>
          </a:p>
          <a:p>
            <a:r>
              <a:rPr lang="en-US" dirty="0"/>
              <a:t>Reinforcement </a:t>
            </a:r>
            <a:r>
              <a:rPr lang="en-IN" dirty="0"/>
              <a:t>Learning</a:t>
            </a:r>
          </a:p>
        </p:txBody>
      </p:sp>
    </p:spTree>
    <p:extLst>
      <p:ext uri="{BB962C8B-B14F-4D97-AF65-F5344CB8AC3E}">
        <p14:creationId xmlns:p14="http://schemas.microsoft.com/office/powerpoint/2010/main" val="35383206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423;p43">
            <a:extLst>
              <a:ext uri="{FF2B5EF4-FFF2-40B4-BE49-F238E27FC236}">
                <a16:creationId xmlns:a16="http://schemas.microsoft.com/office/drawing/2014/main" id="{60959BDF-3845-5081-FD46-683FEDEAC310}"/>
              </a:ext>
            </a:extLst>
          </p:cNvPr>
          <p:cNvPicPr preferRelativeResize="0">
            <a:picLocks noGrp="1"/>
          </p:cNvPicPr>
          <p:nvPr>
            <p:ph idx="4294967295"/>
          </p:nvPr>
        </p:nvPicPr>
        <p:blipFill rotWithShape="1">
          <a:blip r:embed="rId2">
            <a:alphaModFix/>
          </a:blip>
          <a:srcRect/>
          <a:stretch/>
        </p:blipFill>
        <p:spPr>
          <a:xfrm>
            <a:off x="278297" y="149087"/>
            <a:ext cx="11678478" cy="638092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222871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E162FF-F7E3-D034-405E-7DAA08AA1C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950A62-8F44-F67F-C6B5-C97D7A3D46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0443"/>
            <a:ext cx="10757452" cy="4616520"/>
          </a:xfrm>
        </p:spPr>
        <p:txBody>
          <a:bodyPr/>
          <a:lstStyle/>
          <a:p>
            <a:r>
              <a:rPr lang="en-US" dirty="0"/>
              <a:t>The training set you feed to the algorithm includes the desired </a:t>
            </a:r>
            <a:r>
              <a:rPr lang="en-IN" dirty="0"/>
              <a:t>solutions, called </a:t>
            </a:r>
            <a:r>
              <a:rPr lang="en-IN" i="1" dirty="0"/>
              <a:t>labels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C9A4E8-B451-6BA2-C825-4922D72443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8739" y="2735156"/>
            <a:ext cx="8050696" cy="26358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2621B78-52DF-A9EB-9721-122DA2BF733B}"/>
              </a:ext>
            </a:extLst>
          </p:cNvPr>
          <p:cNvSpPr txBox="1"/>
          <p:nvPr/>
        </p:nvSpPr>
        <p:spPr>
          <a:xfrm>
            <a:off x="596348" y="5589318"/>
            <a:ext cx="1141012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A typical supervised learning task is </a:t>
            </a:r>
            <a:r>
              <a:rPr lang="en-US" sz="2000" b="1" dirty="0"/>
              <a:t>classification</a:t>
            </a:r>
            <a:r>
              <a:rPr lang="en-US" sz="2000" dirty="0"/>
              <a:t>. The spam filter is a good example of this: it is trained with many example emails along with their class (spam or ham), and it must learn how to classify new emails.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33494147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429;p44">
            <a:extLst>
              <a:ext uri="{FF2B5EF4-FFF2-40B4-BE49-F238E27FC236}">
                <a16:creationId xmlns:a16="http://schemas.microsoft.com/office/drawing/2014/main" id="{00BF55BB-B773-FBAC-F753-1C405C2B1289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73684" y="325245"/>
            <a:ext cx="11035573" cy="62075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723978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D407AEC-1349-EB2E-242E-A4EE0DC8042A}"/>
              </a:ext>
            </a:extLst>
          </p:cNvPr>
          <p:cNvSpPr txBox="1"/>
          <p:nvPr/>
        </p:nvSpPr>
        <p:spPr>
          <a:xfrm>
            <a:off x="3144079" y="705678"/>
            <a:ext cx="74642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Identify the set number of “</a:t>
            </a:r>
            <a:r>
              <a:rPr lang="en-US" sz="2800" dirty="0" err="1"/>
              <a:t>mno</a:t>
            </a:r>
            <a:r>
              <a:rPr lang="en-US" sz="2800" dirty="0"/>
              <a:t>”</a:t>
            </a:r>
            <a:endParaRPr lang="en-IN" sz="2800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49D0F096-681C-8D8D-3DA6-CF3FB91E2E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TASK1 </a:t>
            </a:r>
            <a:endParaRPr lang="en-IN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4C445CB7-C212-E278-08A1-3C0E55F7A3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32793" y="1825625"/>
            <a:ext cx="6326413" cy="435133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2375A0B-A00A-B02D-C8E0-29610EAB7E16}"/>
              </a:ext>
            </a:extLst>
          </p:cNvPr>
          <p:cNvSpPr txBox="1"/>
          <p:nvPr/>
        </p:nvSpPr>
        <p:spPr>
          <a:xfrm>
            <a:off x="8726557" y="705678"/>
            <a:ext cx="26272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Set 5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337546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4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/>
          </a:p>
        </p:txBody>
      </p:sp>
      <p:pic>
        <p:nvPicPr>
          <p:cNvPr id="435" name="Google Shape;435;p45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345995" y="206477"/>
            <a:ext cx="11746793" cy="63713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4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/>
          </a:p>
        </p:txBody>
      </p:sp>
      <p:pic>
        <p:nvPicPr>
          <p:cNvPr id="441" name="Google Shape;441;p46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586386" y="365125"/>
            <a:ext cx="10767414" cy="60566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4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/>
          </a:p>
        </p:txBody>
      </p:sp>
      <p:pic>
        <p:nvPicPr>
          <p:cNvPr id="447" name="Google Shape;447;p47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709151" y="262295"/>
            <a:ext cx="10773697" cy="60602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4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/>
          </a:p>
        </p:txBody>
      </p:sp>
      <p:pic>
        <p:nvPicPr>
          <p:cNvPr id="453" name="Google Shape;453;p48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498940" y="285136"/>
            <a:ext cx="11348931" cy="58993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4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/>
          </a:p>
        </p:txBody>
      </p:sp>
      <p:pic>
        <p:nvPicPr>
          <p:cNvPr id="459" name="Google Shape;459;p49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71200" y="117987"/>
            <a:ext cx="11322710" cy="6538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" name="Google Shape;501;p56"/>
          <p:cNvPicPr preferRelativeResize="0">
            <a:picLocks noGrp="1"/>
          </p:cNvPicPr>
          <p:nvPr>
            <p:ph type="body" idx="4294967295"/>
          </p:nvPr>
        </p:nvPicPr>
        <p:blipFill rotWithShape="1">
          <a:blip r:embed="rId3">
            <a:alphaModFix/>
          </a:blip>
          <a:srcRect b="6498"/>
          <a:stretch/>
        </p:blipFill>
        <p:spPr>
          <a:xfrm>
            <a:off x="-406884" y="-233915"/>
            <a:ext cx="13466901" cy="72708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EBF285-7160-0EC2-3FB3-3D7176BE5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30BA55-FCA5-9638-5213-294F8107F2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Some of the most important supervised learning algorithms </a:t>
            </a:r>
          </a:p>
          <a:p>
            <a:pPr lvl="1"/>
            <a:r>
              <a:rPr lang="en-IN" dirty="0"/>
              <a:t>k-Nearest </a:t>
            </a:r>
            <a:r>
              <a:rPr lang="en-IN" dirty="0" err="1"/>
              <a:t>Neighbors</a:t>
            </a:r>
            <a:endParaRPr lang="en-IN" dirty="0"/>
          </a:p>
          <a:p>
            <a:pPr lvl="1"/>
            <a:r>
              <a:rPr lang="en-IN" b="1" dirty="0"/>
              <a:t>Linear Regression</a:t>
            </a:r>
          </a:p>
          <a:p>
            <a:pPr lvl="1"/>
            <a:r>
              <a:rPr lang="en-IN" b="1" dirty="0"/>
              <a:t>Logistic Regression</a:t>
            </a:r>
          </a:p>
          <a:p>
            <a:pPr lvl="1"/>
            <a:r>
              <a:rPr lang="en-IN" b="1" dirty="0"/>
              <a:t>Support Vector Machines (SVMs)</a:t>
            </a:r>
          </a:p>
          <a:p>
            <a:pPr lvl="1"/>
            <a:r>
              <a:rPr lang="en-US" b="1" dirty="0"/>
              <a:t>Decision Trees and Random Forests</a:t>
            </a:r>
          </a:p>
          <a:p>
            <a:pPr lvl="1"/>
            <a:r>
              <a:rPr lang="en-IN" b="1" dirty="0"/>
              <a:t>Neural networks</a:t>
            </a:r>
          </a:p>
        </p:txBody>
      </p:sp>
    </p:spTree>
    <p:extLst>
      <p:ext uri="{BB962C8B-B14F-4D97-AF65-F5344CB8AC3E}">
        <p14:creationId xmlns:p14="http://schemas.microsoft.com/office/powerpoint/2010/main" val="3968351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9" name="Google Shape;579;p69"/>
          <p:cNvPicPr preferRelativeResize="0">
            <a:picLocks noGrp="1"/>
          </p:cNvPicPr>
          <p:nvPr>
            <p:ph type="body" idx="4294967295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879407" y="318812"/>
            <a:ext cx="10587037" cy="579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5" name="Google Shape;585;p70"/>
          <p:cNvPicPr preferRelativeResize="0">
            <a:picLocks noGrp="1"/>
          </p:cNvPicPr>
          <p:nvPr>
            <p:ph type="body" idx="4294967295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576388" y="365125"/>
            <a:ext cx="10615612" cy="6054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1" name="Google Shape;591;p71"/>
          <p:cNvPicPr preferRelativeResize="0">
            <a:picLocks noGrp="1"/>
          </p:cNvPicPr>
          <p:nvPr>
            <p:ph type="body" idx="4294967295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797719" y="182562"/>
            <a:ext cx="10596562" cy="6492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8A0B70C-1B86-71EB-1F96-81A488A63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TASK2 </a:t>
            </a:r>
            <a:endParaRPr lang="en-IN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69CFE2D-ACA6-84F7-0115-E2FCFE2159E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4639322" cy="4399653"/>
          </a:xfrm>
          <a:prstGeom prst="rect">
            <a:avLst/>
          </a:prstGeo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9B4CC963-9C11-6EB8-5B3B-0D1E643A95D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656357" y="1350802"/>
            <a:ext cx="4697443" cy="497816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A4A9975-B83A-608C-6D1E-70333D867E90}"/>
              </a:ext>
            </a:extLst>
          </p:cNvPr>
          <p:cNvSpPr txBox="1"/>
          <p:nvPr/>
        </p:nvSpPr>
        <p:spPr>
          <a:xfrm>
            <a:off x="3468757" y="767659"/>
            <a:ext cx="81600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Group the given dots and find the number of dots in each </a:t>
            </a:r>
            <a:r>
              <a:rPr lang="en-US" sz="2400" dirty="0" err="1"/>
              <a:t>colour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2866856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50BBE1-4E07-7CC9-2375-50F417B27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Unsupervised learning</a:t>
            </a:r>
          </a:p>
        </p:txBody>
      </p:sp>
      <p:pic>
        <p:nvPicPr>
          <p:cNvPr id="2050" name="Picture 2" descr="Introduction to Unsupervised Learning: Overview and applications">
            <a:extLst>
              <a:ext uri="{FF2B5EF4-FFF2-40B4-BE49-F238E27FC236}">
                <a16:creationId xmlns:a16="http://schemas.microsoft.com/office/drawing/2014/main" id="{37AD5551-798E-3F23-2EF2-5C0D9A78F5B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903" y="1351722"/>
            <a:ext cx="5802923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A set of different-colored shapes (unlabeled data) is input into an unsupervised learning algorithm, resulting in output of three homogenous groups (classes).">
            <a:extLst>
              <a:ext uri="{FF2B5EF4-FFF2-40B4-BE49-F238E27FC236}">
                <a16:creationId xmlns:a16="http://schemas.microsoft.com/office/drawing/2014/main" id="{5BFD669C-B03F-368E-9064-CDA17315AA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9600" y="4121150"/>
            <a:ext cx="6400800" cy="2371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20790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7D92F7-4A34-C463-2575-3D8EBBFD8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Unsupervised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4EA8D1-6707-4B0D-C0A0-8A361056F0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system tries to learn without a teacher or label. </a:t>
            </a:r>
          </a:p>
          <a:p>
            <a:r>
              <a:rPr lang="en-US" dirty="0"/>
              <a:t>Some of the most important unsupervised learning algorithms</a:t>
            </a:r>
          </a:p>
          <a:p>
            <a:pPr lvl="1"/>
            <a:r>
              <a:rPr lang="en-IN" dirty="0"/>
              <a:t>Clustering</a:t>
            </a:r>
          </a:p>
          <a:p>
            <a:pPr lvl="2"/>
            <a:r>
              <a:rPr lang="en-IN" b="1" dirty="0"/>
              <a:t>K-Means</a:t>
            </a:r>
            <a:r>
              <a:rPr lang="en-IN" dirty="0"/>
              <a:t>, DBSCAN, Hierarchical Cluster Analysis (HCA)</a:t>
            </a:r>
          </a:p>
          <a:p>
            <a:pPr lvl="1"/>
            <a:r>
              <a:rPr lang="en-US" dirty="0"/>
              <a:t>Anomaly detection and novelty detection</a:t>
            </a:r>
          </a:p>
          <a:p>
            <a:pPr lvl="2"/>
            <a:r>
              <a:rPr lang="en-IN" dirty="0"/>
              <a:t>One-class </a:t>
            </a:r>
            <a:r>
              <a:rPr lang="en-IN" b="1" dirty="0"/>
              <a:t>SVM</a:t>
            </a:r>
            <a:r>
              <a:rPr lang="en-IN" dirty="0"/>
              <a:t>, Isolation Forest, </a:t>
            </a:r>
          </a:p>
          <a:p>
            <a:pPr lvl="1"/>
            <a:r>
              <a:rPr lang="en-IN" dirty="0"/>
              <a:t>Visualization and dimensionality reduction</a:t>
            </a:r>
          </a:p>
          <a:p>
            <a:pPr lvl="2"/>
            <a:r>
              <a:rPr lang="en-IN" b="1" dirty="0"/>
              <a:t>Principal Component Analysis (PCA)</a:t>
            </a:r>
            <a:r>
              <a:rPr lang="en-IN" dirty="0"/>
              <a:t>, Kernel PCA, Locally Linear Embedding (LLE), </a:t>
            </a:r>
            <a:r>
              <a:rPr lang="en-US" dirty="0"/>
              <a:t>t-Distributed Stochastic Neighbor Embedding (t-SNE)</a:t>
            </a:r>
          </a:p>
          <a:p>
            <a:pPr lvl="1"/>
            <a:r>
              <a:rPr lang="en-IN" dirty="0"/>
              <a:t>Association rule learning</a:t>
            </a:r>
          </a:p>
          <a:p>
            <a:pPr lvl="2"/>
            <a:r>
              <a:rPr lang="en-IN" dirty="0" err="1"/>
              <a:t>Apriori</a:t>
            </a:r>
            <a:r>
              <a:rPr lang="en-IN" dirty="0"/>
              <a:t>, Eclat</a:t>
            </a:r>
          </a:p>
        </p:txBody>
      </p:sp>
    </p:spTree>
    <p:extLst>
      <p:ext uri="{BB962C8B-B14F-4D97-AF65-F5344CB8AC3E}">
        <p14:creationId xmlns:p14="http://schemas.microsoft.com/office/powerpoint/2010/main" val="2809586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80318-C14A-C46C-B1D1-49EA8E8F7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Unsupervised learning - Clustering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88065CA-D4C2-57BC-E53E-11C8FA65C6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16888" y="1690688"/>
            <a:ext cx="6079851" cy="2783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1766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FF2D8A-EA4B-663F-FA72-EC8EA1185C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Unsupervised learning - </a:t>
            </a:r>
            <a:r>
              <a:rPr lang="en-IN" i="1" dirty="0"/>
              <a:t>Anomaly detection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0973414-CCBC-77FF-C18C-5BBEFF57BF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44106" y="1825625"/>
            <a:ext cx="930378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888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9976E1-9999-F7A8-D127-43BD837BD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86597"/>
          </a:xfrm>
        </p:spPr>
        <p:txBody>
          <a:bodyPr/>
          <a:lstStyle/>
          <a:p>
            <a:r>
              <a:rPr lang="en-IN" dirty="0" err="1"/>
              <a:t>Semisupervised</a:t>
            </a:r>
            <a:r>
              <a:rPr lang="en-IN" dirty="0"/>
              <a:t>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9E7CF5-7360-082B-DD37-C27D8E07A3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61051"/>
            <a:ext cx="11198087" cy="5247861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Learning algorithm that works with unlabeled instances and a few labelled instances.</a:t>
            </a:r>
          </a:p>
          <a:p>
            <a:r>
              <a:rPr lang="en-IN" dirty="0"/>
              <a:t>Eg: Google Photos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Semisupervised</a:t>
            </a:r>
            <a:r>
              <a:rPr lang="en-US" dirty="0"/>
              <a:t> learning with two classes (triangles and squares): the unlabeled examples (circles) help classify a new instance (the cross) into the triangle class rather than the square class, even though it is closer to the labeled squares 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88D40C-2D72-8450-6AFB-6313A2A6EB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3978" y="2008720"/>
            <a:ext cx="7658022" cy="3059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7208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182C54-D40A-7287-399B-0C09927A0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Reinforcement Learning</a:t>
            </a:r>
          </a:p>
        </p:txBody>
      </p:sp>
      <p:pic>
        <p:nvPicPr>
          <p:cNvPr id="1026" name="Picture 2" descr="Reinforcement learning process">
            <a:extLst>
              <a:ext uri="{FF2B5EF4-FFF2-40B4-BE49-F238E27FC236}">
                <a16:creationId xmlns:a16="http://schemas.microsoft.com/office/drawing/2014/main" id="{6975F8CE-BDD7-B127-0FF6-390FD46FA96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5147" y="1518202"/>
            <a:ext cx="8021706" cy="4813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04484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F7F837-11C3-16C3-A207-6323D728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Reinforcement Learning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28C03AD-79DF-40F7-2403-B347EBEB76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2960" y="1690688"/>
            <a:ext cx="6555053" cy="43513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09BEF47-93E8-1936-19F9-93638B61EF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8013" y="1555885"/>
            <a:ext cx="5246520" cy="4270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0420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2D5920-B14B-FB14-7DA3-89CD74EDB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Reinforcement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281E6E-62AB-98C6-DE21-5EA81E9012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The learning system, known as an </a:t>
            </a:r>
            <a:r>
              <a:rPr lang="en-US" sz="2400" b="1" dirty="0"/>
              <a:t>agent</a:t>
            </a:r>
            <a:r>
              <a:rPr lang="en-US" sz="2400" dirty="0"/>
              <a:t>, can observe its </a:t>
            </a:r>
            <a:r>
              <a:rPr lang="en-US" sz="2400" b="1" dirty="0"/>
              <a:t>environment</a:t>
            </a:r>
            <a:r>
              <a:rPr lang="en-US" sz="2400" dirty="0"/>
              <a:t>, choose and perform </a:t>
            </a:r>
            <a:r>
              <a:rPr lang="en-US" sz="2400" b="1" dirty="0"/>
              <a:t>actions</a:t>
            </a:r>
            <a:r>
              <a:rPr lang="en-US" sz="2400" dirty="0"/>
              <a:t>, and receive </a:t>
            </a:r>
            <a:r>
              <a:rPr lang="en-US" sz="2400" b="1" dirty="0"/>
              <a:t>rewards</a:t>
            </a:r>
            <a:r>
              <a:rPr lang="en-US" sz="2400" dirty="0"/>
              <a:t> or penalties (negative rewards) in response.</a:t>
            </a:r>
          </a:p>
          <a:p>
            <a:r>
              <a:rPr lang="en-US" sz="2400" dirty="0"/>
              <a:t>Self-learning occurs as the agent develops a strategy to </a:t>
            </a:r>
            <a:r>
              <a:rPr lang="en-US" sz="2400" dirty="0" err="1"/>
              <a:t>maximise</a:t>
            </a:r>
            <a:r>
              <a:rPr lang="en-US" sz="2400" dirty="0"/>
              <a:t> its rewards over time.</a:t>
            </a:r>
          </a:p>
          <a:p>
            <a:r>
              <a:rPr lang="en-US" sz="2400" dirty="0"/>
              <a:t>A policy outlines the action the agent should take when faced with a specific situation.</a:t>
            </a:r>
          </a:p>
          <a:p>
            <a:r>
              <a:rPr lang="en-US" sz="2400" dirty="0"/>
              <a:t>For example, many robots implement Reinforcement Learning algorithms to learn </a:t>
            </a:r>
            <a:r>
              <a:rPr lang="en-IN" sz="2400" dirty="0"/>
              <a:t>how to walk.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248880514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81C384D-ABB5-EA7E-EECD-BFFADB25E4B4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2000" cy="6913993"/>
        </p:xfrm>
        <a:graphic>
          <a:graphicData uri="http://schemas.openxmlformats.org/drawingml/2006/table">
            <a:tbl>
              <a:tblPr/>
              <a:tblGrid>
                <a:gridCol w="1689652">
                  <a:extLst>
                    <a:ext uri="{9D8B030D-6E8A-4147-A177-3AD203B41FA5}">
                      <a16:colId xmlns:a16="http://schemas.microsoft.com/office/drawing/2014/main" val="364095960"/>
                    </a:ext>
                  </a:extLst>
                </a:gridCol>
                <a:gridCol w="2325757">
                  <a:extLst>
                    <a:ext uri="{9D8B030D-6E8A-4147-A177-3AD203B41FA5}">
                      <a16:colId xmlns:a16="http://schemas.microsoft.com/office/drawing/2014/main" val="367778330"/>
                    </a:ext>
                  </a:extLst>
                </a:gridCol>
                <a:gridCol w="2534478">
                  <a:extLst>
                    <a:ext uri="{9D8B030D-6E8A-4147-A177-3AD203B41FA5}">
                      <a16:colId xmlns:a16="http://schemas.microsoft.com/office/drawing/2014/main" val="4019829452"/>
                    </a:ext>
                  </a:extLst>
                </a:gridCol>
                <a:gridCol w="2673626">
                  <a:extLst>
                    <a:ext uri="{9D8B030D-6E8A-4147-A177-3AD203B41FA5}">
                      <a16:colId xmlns:a16="http://schemas.microsoft.com/office/drawing/2014/main" val="4036599438"/>
                    </a:ext>
                  </a:extLst>
                </a:gridCol>
                <a:gridCol w="2968487">
                  <a:extLst>
                    <a:ext uri="{9D8B030D-6E8A-4147-A177-3AD203B41FA5}">
                      <a16:colId xmlns:a16="http://schemas.microsoft.com/office/drawing/2014/main" val="3473680860"/>
                    </a:ext>
                  </a:extLst>
                </a:gridCol>
              </a:tblGrid>
              <a:tr h="68092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2000" b="1" dirty="0">
                          <a:effectLst/>
                        </a:rPr>
                        <a:t>Aspect</a:t>
                      </a:r>
                    </a:p>
                  </a:txBody>
                  <a:tcPr marL="39379" marR="39379" marT="39379" marB="3937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2000" b="1">
                          <a:effectLst/>
                        </a:rPr>
                        <a:t>Supervised Learning</a:t>
                      </a:r>
                    </a:p>
                  </a:txBody>
                  <a:tcPr marL="39379" marR="39379" marT="39379" marB="3937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2000" b="1">
                          <a:effectLst/>
                        </a:rPr>
                        <a:t>Unsupervised Learning</a:t>
                      </a:r>
                    </a:p>
                  </a:txBody>
                  <a:tcPr marL="39379" marR="39379" marT="39379" marB="3937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2000" b="1">
                          <a:effectLst/>
                        </a:rPr>
                        <a:t>Semi-Supervised Learning</a:t>
                      </a:r>
                    </a:p>
                  </a:txBody>
                  <a:tcPr marL="39379" marR="39379" marT="39379" marB="3937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2000" b="1">
                          <a:effectLst/>
                        </a:rPr>
                        <a:t>Reinforcement Learning</a:t>
                      </a:r>
                    </a:p>
                  </a:txBody>
                  <a:tcPr marL="39379" marR="39379" marT="39379" marB="3937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999195"/>
                  </a:ext>
                </a:extLst>
              </a:tr>
              <a:tr h="959479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2000">
                          <a:effectLst/>
                        </a:rPr>
                        <a:t>Data Type</a:t>
                      </a:r>
                    </a:p>
                  </a:txBody>
                  <a:tcPr marL="39379" marR="39379" marT="39379" marB="3937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2000" dirty="0" err="1">
                          <a:effectLst/>
                        </a:rPr>
                        <a:t>Labeled</a:t>
                      </a:r>
                      <a:r>
                        <a:rPr lang="en-IN" sz="2000" dirty="0">
                          <a:effectLst/>
                        </a:rPr>
                        <a:t> (input + output)</a:t>
                      </a:r>
                    </a:p>
                  </a:txBody>
                  <a:tcPr marL="39379" marR="39379" marT="39379" marB="3937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2000">
                          <a:effectLst/>
                        </a:rPr>
                        <a:t>Unlabeled (input only)</a:t>
                      </a:r>
                    </a:p>
                  </a:txBody>
                  <a:tcPr marL="39379" marR="39379" marT="39379" marB="3937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2000" dirty="0">
                          <a:effectLst/>
                        </a:rPr>
                        <a:t>Mix: small labeled + large unlabeled</a:t>
                      </a:r>
                    </a:p>
                  </a:txBody>
                  <a:tcPr marL="39379" marR="39379" marT="39379" marB="3937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2000" dirty="0">
                          <a:effectLst/>
                        </a:rPr>
                        <a:t>No predefined data; environment interactions</a:t>
                      </a:r>
                    </a:p>
                  </a:txBody>
                  <a:tcPr marL="39379" marR="39379" marT="39379" marB="3937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667664"/>
                  </a:ext>
                </a:extLst>
              </a:tr>
              <a:tr h="959479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2000">
                          <a:effectLst/>
                        </a:rPr>
                        <a:t>Supervision</a:t>
                      </a:r>
                    </a:p>
                  </a:txBody>
                  <a:tcPr marL="39379" marR="39379" marT="39379" marB="3937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2000" dirty="0">
                          <a:effectLst/>
                        </a:rPr>
                        <a:t>External (labels guide learning)</a:t>
                      </a:r>
                    </a:p>
                  </a:txBody>
                  <a:tcPr marL="39379" marR="39379" marT="39379" marB="3937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2000">
                          <a:effectLst/>
                        </a:rPr>
                        <a:t>None (self-discovers patterns)</a:t>
                      </a:r>
                    </a:p>
                  </a:txBody>
                  <a:tcPr marL="39379" marR="39379" marT="39379" marB="3937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2000" dirty="0">
                          <a:effectLst/>
                        </a:rPr>
                        <a:t>Partial (labels + unsupervised structure)</a:t>
                      </a:r>
                    </a:p>
                  </a:txBody>
                  <a:tcPr marL="39379" marR="39379" marT="39379" marB="3937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2000">
                          <a:effectLst/>
                        </a:rPr>
                        <a:t>None; reward/penalty feedback</a:t>
                      </a:r>
                    </a:p>
                  </a:txBody>
                  <a:tcPr marL="39379" marR="39379" marT="39379" marB="3937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9014245"/>
                  </a:ext>
                </a:extLst>
              </a:tr>
              <a:tr h="1238036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2000">
                          <a:effectLst/>
                        </a:rPr>
                        <a:t>Main Tasks</a:t>
                      </a:r>
                    </a:p>
                  </a:txBody>
                  <a:tcPr marL="39379" marR="39379" marT="39379" marB="3937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2000" dirty="0">
                          <a:effectLst/>
                        </a:rPr>
                        <a:t>Classification, regression</a:t>
                      </a:r>
                    </a:p>
                  </a:txBody>
                  <a:tcPr marL="39379" marR="39379" marT="39379" marB="3937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2000">
                          <a:effectLst/>
                        </a:rPr>
                        <a:t>Clustering, association, dimensionality reduction</a:t>
                      </a:r>
                    </a:p>
                  </a:txBody>
                  <a:tcPr marL="39379" marR="39379" marT="39379" marB="3937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2000">
                          <a:effectLst/>
                        </a:rPr>
                        <a:t>Improves predictions with limited labels</a:t>
                      </a:r>
                    </a:p>
                  </a:txBody>
                  <a:tcPr marL="39379" marR="39379" marT="39379" marB="3937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2000">
                          <a:effectLst/>
                        </a:rPr>
                        <a:t>Sequential decision-making</a:t>
                      </a:r>
                    </a:p>
                  </a:txBody>
                  <a:tcPr marL="39379" marR="39379" marT="39379" marB="3937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5510127"/>
                  </a:ext>
                </a:extLst>
              </a:tr>
              <a:tr h="698767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2000">
                          <a:effectLst/>
                        </a:rPr>
                        <a:t>Common Algorithms</a:t>
                      </a:r>
                    </a:p>
                  </a:txBody>
                  <a:tcPr marL="39379" marR="39379" marT="39379" marB="3937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2000">
                          <a:effectLst/>
                        </a:rPr>
                        <a:t>SVM, Decision Trees, Neural Networks</a:t>
                      </a:r>
                    </a:p>
                  </a:txBody>
                  <a:tcPr marL="39379" marR="39379" marT="39379" marB="3937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2000">
                          <a:effectLst/>
                        </a:rPr>
                        <a:t>K-Means, PCA, Autoencoders</a:t>
                      </a:r>
                    </a:p>
                  </a:txBody>
                  <a:tcPr marL="39379" marR="39379" marT="39379" marB="3937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2000">
                          <a:effectLst/>
                        </a:rPr>
                        <a:t>Self-training, Co-training</a:t>
                      </a:r>
                    </a:p>
                  </a:txBody>
                  <a:tcPr marL="39379" marR="39379" marT="39379" marB="3937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2000">
                          <a:effectLst/>
                        </a:rPr>
                        <a:t>Q-Learning, DQN, SARSA</a:t>
                      </a:r>
                    </a:p>
                  </a:txBody>
                  <a:tcPr marL="39379" marR="39379" marT="39379" marB="3937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27723100"/>
                  </a:ext>
                </a:extLst>
              </a:tr>
              <a:tr h="68092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2000">
                          <a:effectLst/>
                        </a:rPr>
                        <a:t>Goal</a:t>
                      </a:r>
                    </a:p>
                  </a:txBody>
                  <a:tcPr marL="39379" marR="39379" marT="39379" marB="3937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2000">
                          <a:effectLst/>
                        </a:rPr>
                        <a:t>Predict outcomes accurately</a:t>
                      </a:r>
                    </a:p>
                  </a:txBody>
                  <a:tcPr marL="39379" marR="39379" marT="39379" marB="3937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2000">
                          <a:effectLst/>
                        </a:rPr>
                        <a:t>Discover hidden patterns</a:t>
                      </a:r>
                    </a:p>
                  </a:txBody>
                  <a:tcPr marL="39379" marR="39379" marT="39379" marB="3937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2000" dirty="0">
                          <a:effectLst/>
                        </a:rPr>
                        <a:t>Enhance accuracy cost-effectively</a:t>
                      </a:r>
                    </a:p>
                  </a:txBody>
                  <a:tcPr marL="39379" marR="39379" marT="39379" marB="3937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2000">
                          <a:effectLst/>
                        </a:rPr>
                        <a:t>Maximize cumulative rewards</a:t>
                      </a:r>
                    </a:p>
                  </a:txBody>
                  <a:tcPr marL="39379" marR="39379" marT="39379" marB="3937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3354119"/>
                  </a:ext>
                </a:extLst>
              </a:tr>
              <a:tr h="959479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2000">
                          <a:effectLst/>
                        </a:rPr>
                        <a:t>Applications</a:t>
                      </a:r>
                    </a:p>
                  </a:txBody>
                  <a:tcPr marL="39379" marR="39379" marT="39379" marB="3937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2000">
                          <a:effectLst/>
                        </a:rPr>
                        <a:t>Spam detection, medical diagnosis</a:t>
                      </a:r>
                    </a:p>
                  </a:txBody>
                  <a:tcPr marL="39379" marR="39379" marT="39379" marB="3937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2000">
                          <a:effectLst/>
                        </a:rPr>
                        <a:t>Customer segmentation, anomaly detection</a:t>
                      </a:r>
                    </a:p>
                  </a:txBody>
                  <a:tcPr marL="39379" marR="39379" marT="39379" marB="3937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2000">
                          <a:effectLst/>
                        </a:rPr>
                        <a:t>Speech analysis, image recognition</a:t>
                      </a:r>
                    </a:p>
                  </a:txBody>
                  <a:tcPr marL="39379" marR="39379" marT="39379" marB="3937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2000">
                          <a:effectLst/>
                        </a:rPr>
                        <a:t>Robotics, gaming, self-driving cars</a:t>
                      </a:r>
                    </a:p>
                  </a:txBody>
                  <a:tcPr marL="39379" marR="39379" marT="39379" marB="3937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9147258"/>
                  </a:ext>
                </a:extLst>
              </a:tr>
              <a:tr h="68092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2000">
                          <a:effectLst/>
                        </a:rPr>
                        <a:t>Challenges</a:t>
                      </a:r>
                    </a:p>
                  </a:txBody>
                  <a:tcPr marL="39379" marR="39379" marT="39379" marB="3937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2000">
                          <a:effectLst/>
                        </a:rPr>
                        <a:t>Needs lots of labeled data</a:t>
                      </a:r>
                    </a:p>
                  </a:txBody>
                  <a:tcPr marL="39379" marR="39379" marT="39379" marB="3937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2000">
                          <a:effectLst/>
                        </a:rPr>
                        <a:t>Interpretability, lower accuracy</a:t>
                      </a:r>
                    </a:p>
                  </a:txBody>
                  <a:tcPr marL="39379" marR="39379" marT="39379" marB="3937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2000">
                          <a:effectLst/>
                        </a:rPr>
                        <a:t>Complex process, still less accurate</a:t>
                      </a:r>
                    </a:p>
                  </a:txBody>
                  <a:tcPr marL="39379" marR="39379" marT="39379" marB="3937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2000" dirty="0">
                          <a:effectLst/>
                        </a:rPr>
                        <a:t>Reward design, sample efficiency</a:t>
                      </a:r>
                    </a:p>
                  </a:txBody>
                  <a:tcPr marL="39379" marR="39379" marT="39379" marB="3937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422362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726105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DD70AD-6E7E-B0F5-470D-948C0285D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3</a:t>
            </a:r>
            <a:endParaRPr lang="en-IN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EB1D708-461A-7557-631F-CD86FC8A99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3059" y="1690688"/>
            <a:ext cx="9212456" cy="43513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91FCD4D-A532-90BA-6F31-80D99B063BA1}"/>
              </a:ext>
            </a:extLst>
          </p:cNvPr>
          <p:cNvSpPr txBox="1"/>
          <p:nvPr/>
        </p:nvSpPr>
        <p:spPr>
          <a:xfrm>
            <a:off x="2932042" y="894522"/>
            <a:ext cx="55758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Identify the Class of “X” from the diagram</a:t>
            </a:r>
            <a:endParaRPr lang="en-IN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4B34EC-B322-6755-6F0A-14DD11484BA9}"/>
              </a:ext>
            </a:extLst>
          </p:cNvPr>
          <p:cNvSpPr txBox="1"/>
          <p:nvPr/>
        </p:nvSpPr>
        <p:spPr>
          <a:xfrm>
            <a:off x="8588504" y="894522"/>
            <a:ext cx="15770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 = Triangle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66643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36A8D2-8AD1-AA2D-AD7F-98383CA76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4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3FEE1C8-88F8-7405-8C88-DA75370776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7588" y="1464211"/>
            <a:ext cx="5306165" cy="17147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4DDEDAE-5850-C8C9-90C0-B1CE2151F5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009" y="3178950"/>
            <a:ext cx="5334744" cy="173379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60F2820-B048-4AD1-9F72-895E937E51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9009" y="4912742"/>
            <a:ext cx="5306165" cy="1771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603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B497FD-3434-A5AF-2A10-9CF8120DE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Module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89DCA9-0744-78B1-6B66-5ED8BFDFA5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Review: supervised, unsupervised machine learning techniques,</a:t>
            </a:r>
          </a:p>
          <a:p>
            <a:r>
              <a:rPr lang="en-IN" sz="2400" dirty="0"/>
              <a:t>Dimensionality reduction techniques-PCA, SVD</a:t>
            </a:r>
          </a:p>
          <a:p>
            <a:r>
              <a:rPr lang="en-US" sz="2400" dirty="0"/>
              <a:t>Instance-Based vs Model-Based Learning, Machine Learning models,</a:t>
            </a:r>
          </a:p>
          <a:p>
            <a:r>
              <a:rPr lang="en-US" sz="2400" dirty="0"/>
              <a:t>Hyper parameters, regularization, </a:t>
            </a:r>
          </a:p>
          <a:p>
            <a:r>
              <a:rPr lang="en-US" sz="2400" dirty="0"/>
              <a:t>Training - Batch and Online Learning,</a:t>
            </a:r>
          </a:p>
          <a:p>
            <a:r>
              <a:rPr lang="en-US" sz="2400" dirty="0"/>
              <a:t>Challenges of Machine Learning: Data Issues-Quality, Relevancy, Over</a:t>
            </a:r>
          </a:p>
          <a:p>
            <a:r>
              <a:rPr lang="en-IN" sz="2400" dirty="0"/>
              <a:t>fitting, under fitting. </a:t>
            </a:r>
          </a:p>
          <a:p>
            <a:r>
              <a:rPr lang="en-IN" sz="2400" dirty="0"/>
              <a:t>Bias, variance, </a:t>
            </a:r>
          </a:p>
          <a:p>
            <a:r>
              <a:rPr lang="en-IN" sz="2400" dirty="0"/>
              <a:t>Performance metrics: Accuracy Recall, Precision, ROC curve</a:t>
            </a:r>
          </a:p>
        </p:txBody>
      </p:sp>
    </p:spTree>
    <p:extLst>
      <p:ext uri="{BB962C8B-B14F-4D97-AF65-F5344CB8AC3E}">
        <p14:creationId xmlns:p14="http://schemas.microsoft.com/office/powerpoint/2010/main" val="21285426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A2021-C498-0708-6101-6EEE690B6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Module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C7CA51-C4A9-773E-008B-14F1E4EF09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Regression: linear regression, logistic regression </a:t>
            </a:r>
          </a:p>
          <a:p>
            <a:r>
              <a:rPr lang="en-US" dirty="0"/>
              <a:t> Error functions in </a:t>
            </a:r>
            <a:r>
              <a:rPr lang="en-IN" dirty="0"/>
              <a:t>regression, MSE, L1, L2</a:t>
            </a:r>
          </a:p>
          <a:p>
            <a:r>
              <a:rPr lang="en-IN" dirty="0"/>
              <a:t>Cross entropy multivariate regression.</a:t>
            </a:r>
          </a:p>
          <a:p>
            <a:r>
              <a:rPr lang="fr-FR" dirty="0"/>
              <a:t>Classification: </a:t>
            </a:r>
            <a:r>
              <a:rPr lang="fr-FR" dirty="0" err="1"/>
              <a:t>Naive</a:t>
            </a:r>
            <a:r>
              <a:rPr lang="fr-FR" dirty="0"/>
              <a:t> Bayes classifier, Support </a:t>
            </a:r>
            <a:r>
              <a:rPr lang="fr-FR" dirty="0" err="1"/>
              <a:t>Vector</a:t>
            </a:r>
            <a:r>
              <a:rPr lang="fr-FR" dirty="0"/>
              <a:t> machines, </a:t>
            </a:r>
            <a:r>
              <a:rPr lang="en-US" dirty="0"/>
              <a:t>Decision trees -random forests, </a:t>
            </a:r>
          </a:p>
          <a:p>
            <a:r>
              <a:rPr lang="en-US" dirty="0"/>
              <a:t>Ensemble methods: boosting, bagging.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272672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9ADE1-2DA2-BBEC-B80E-C147DDD65A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Module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7AE5C3-022E-0C4C-C870-0CDA46CCA7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Unsupervised learning: Clustering-K-means, High, Hierarchical clustering, </a:t>
            </a:r>
          </a:p>
          <a:p>
            <a:r>
              <a:rPr lang="en-US" dirty="0"/>
              <a:t>Criterion functions for clustering, proximity measures, </a:t>
            </a:r>
            <a:r>
              <a:rPr lang="en-IN" dirty="0"/>
              <a:t>Euclidean, Manhattan, Minkowski Distances, Cosine Similarity.</a:t>
            </a:r>
          </a:p>
          <a:p>
            <a:r>
              <a:rPr lang="en-US" dirty="0"/>
              <a:t>Reinforcement Learning: </a:t>
            </a:r>
          </a:p>
          <a:p>
            <a:pPr lvl="1"/>
            <a:r>
              <a:rPr lang="en-US" dirty="0"/>
              <a:t>Agent based learning, </a:t>
            </a:r>
          </a:p>
          <a:p>
            <a:pPr lvl="1"/>
            <a:r>
              <a:rPr lang="en-US" dirty="0"/>
              <a:t>Q-learning,</a:t>
            </a:r>
          </a:p>
          <a:p>
            <a:r>
              <a:rPr lang="en-IN" dirty="0"/>
              <a:t>Introduction to HMM (Hidden Markov Model)models</a:t>
            </a:r>
          </a:p>
        </p:txBody>
      </p:sp>
    </p:spTree>
    <p:extLst>
      <p:ext uri="{BB962C8B-B14F-4D97-AF65-F5344CB8AC3E}">
        <p14:creationId xmlns:p14="http://schemas.microsoft.com/office/powerpoint/2010/main" val="15233596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121E3-F995-BAB5-5E87-67455D6F3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Module 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6C2BE4-82DE-B6C6-CA9F-E94DE9B0B1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 to Artificial Neural Networks: Biological Neuron, </a:t>
            </a:r>
            <a:r>
              <a:rPr lang="en-IN" dirty="0"/>
              <a:t>Perceptron, Training, limitations, XOR problem, </a:t>
            </a:r>
          </a:p>
          <a:p>
            <a:r>
              <a:rPr lang="en-IN" dirty="0"/>
              <a:t>Multilayer perceptron,</a:t>
            </a:r>
          </a:p>
          <a:p>
            <a:r>
              <a:rPr lang="en-US" dirty="0"/>
              <a:t>Gradient based learning, stochastic gradient descent, </a:t>
            </a:r>
          </a:p>
          <a:p>
            <a:r>
              <a:rPr lang="en-US" dirty="0"/>
              <a:t>Activation </a:t>
            </a:r>
            <a:r>
              <a:rPr lang="en-IN" dirty="0"/>
              <a:t>Functions-Sigmoid, ReLU, tanh. </a:t>
            </a:r>
          </a:p>
          <a:p>
            <a:r>
              <a:rPr lang="en-IN" dirty="0"/>
              <a:t>Back propagation- Chain rule, Regularization- L1, L2,</a:t>
            </a:r>
          </a:p>
        </p:txBody>
      </p:sp>
    </p:spTree>
    <p:extLst>
      <p:ext uri="{BB962C8B-B14F-4D97-AF65-F5344CB8AC3E}">
        <p14:creationId xmlns:p14="http://schemas.microsoft.com/office/powerpoint/2010/main" val="28130733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1008</Words>
  <Application>Microsoft Office PowerPoint</Application>
  <PresentationFormat>Widescreen</PresentationFormat>
  <Paragraphs>144</Paragraphs>
  <Slides>38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2" baseType="lpstr">
      <vt:lpstr>Arial</vt:lpstr>
      <vt:lpstr>Calibri</vt:lpstr>
      <vt:lpstr>Calibri Light</vt:lpstr>
      <vt:lpstr>Office Theme</vt:lpstr>
      <vt:lpstr>PEECT413 MACHINE LEARNING</vt:lpstr>
      <vt:lpstr>TASK1 </vt:lpstr>
      <vt:lpstr>TASK2 </vt:lpstr>
      <vt:lpstr>Task 3</vt:lpstr>
      <vt:lpstr>Task 4</vt:lpstr>
      <vt:lpstr>Module 1</vt:lpstr>
      <vt:lpstr>Module 2</vt:lpstr>
      <vt:lpstr>Module 3</vt:lpstr>
      <vt:lpstr>Module 4</vt:lpstr>
      <vt:lpstr>PowerPoint Presentation</vt:lpstr>
      <vt:lpstr>PowerPoint Presentation</vt:lpstr>
      <vt:lpstr>PowerPoint Presentation</vt:lpstr>
      <vt:lpstr>What Is Machine Learning?</vt:lpstr>
      <vt:lpstr>Typical workflow of a machine learning project as a loop</vt:lpstr>
      <vt:lpstr>Types of Machine Learning Systems</vt:lpstr>
      <vt:lpstr>Supervised/Unsupervised Learning</vt:lpstr>
      <vt:lpstr>PowerPoint Presentation</vt:lpstr>
      <vt:lpstr>Supervised learning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Supervised learning</vt:lpstr>
      <vt:lpstr>PowerPoint Presentation</vt:lpstr>
      <vt:lpstr>PowerPoint Presentation</vt:lpstr>
      <vt:lpstr>PowerPoint Presentation</vt:lpstr>
      <vt:lpstr>Unsupervised learning</vt:lpstr>
      <vt:lpstr>Unsupervised learning</vt:lpstr>
      <vt:lpstr>Unsupervised learning - Clustering</vt:lpstr>
      <vt:lpstr>Unsupervised learning - Anomaly detection</vt:lpstr>
      <vt:lpstr>Semisupervised learning</vt:lpstr>
      <vt:lpstr>Reinforcement Learning</vt:lpstr>
      <vt:lpstr>Reinforcement Learning</vt:lpstr>
      <vt:lpstr>Reinforcement Learning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Neethu Suman</dc:creator>
  <cp:lastModifiedBy>Neethu Suman</cp:lastModifiedBy>
  <cp:revision>1</cp:revision>
  <dcterms:created xsi:type="dcterms:W3CDTF">2025-12-30T07:21:42Z</dcterms:created>
  <dcterms:modified xsi:type="dcterms:W3CDTF">2025-12-30T07:22:33Z</dcterms:modified>
</cp:coreProperties>
</file>